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1" r:id="rId5"/>
    <p:sldId id="262" r:id="rId6"/>
    <p:sldId id="263" r:id="rId7"/>
    <p:sldId id="264" r:id="rId8"/>
    <p:sldId id="265" r:id="rId9"/>
    <p:sldId id="275" r:id="rId10"/>
    <p:sldId id="276" r:id="rId11"/>
    <p:sldId id="27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66" r:id="rId20"/>
    <p:sldId id="26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5677BFC-107F-4AED-9F5D-C911589288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52212A0-5E65-4FA6-83D1-6A39C600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03DF9-6A8C-4907-8941-A41B1558424B}" type="datetime1">
              <a:rPr lang="fr-FR" smtClean="0"/>
              <a:t>22/03/2023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5FA2E0-E01E-4F8F-AA28-D19E6F34CE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23010C-A50A-420C-B820-A6E3C09B38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CEFF3-FEEA-4959-B495-0CD129950C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2850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E2815B-D235-4494-BE43-8440AAA8EF67}" type="datetime1">
              <a:rPr lang="fr-FR" noProof="0" smtClean="0"/>
              <a:t>22/03/2023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3983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960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e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e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e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e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e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e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e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e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e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e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e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e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e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e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e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e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e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e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e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e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e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e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e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e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e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e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e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e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e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e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e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e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e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e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e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e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e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 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e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e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e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e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e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e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e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e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e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e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e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e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e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DB5D7B3-3D7C-40B9-8E18-151FF17F3F21}" type="datetime1">
              <a:rPr lang="fr-FR" noProof="0" smtClean="0"/>
              <a:t>22/03/2023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2657F4-51E4-458B-943C-697D1770DFE6}" type="datetime1">
              <a:rPr lang="fr-FR" noProof="0" smtClean="0"/>
              <a:t>22/03/2023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0D22D1-3854-40D1-BAA2-91B6F62546FA}" type="datetime1">
              <a:rPr lang="fr-FR" noProof="0" smtClean="0"/>
              <a:t>22/03/2023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E2D1F5-8F10-4BD9-8A6F-512700AF906A}" type="datetime1">
              <a:rPr lang="fr-FR" noProof="0" smtClean="0"/>
              <a:t>22/03/2023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0" name="Zone de text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Zone de text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4555DA-7E17-4CF3-8CD6-4BE27CC3E0B7}" type="datetime1">
              <a:rPr lang="fr-FR" noProof="0" smtClean="0"/>
              <a:t>22/03/2023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E211C0-06EF-4BF6-9A28-26F4DA08A46F}" type="datetime1">
              <a:rPr lang="fr-FR" noProof="0" smtClean="0"/>
              <a:t>22/03/2023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60C2D5-AD8E-4F85-BD51-E204FFC9518B}" type="datetime1">
              <a:rPr lang="fr-FR" noProof="0" smtClean="0"/>
              <a:t>22/03/2023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8AB8BD-EE51-49DA-A737-A7C2B50704A8}" type="datetime1">
              <a:rPr lang="fr-FR" noProof="0" smtClean="0"/>
              <a:t>22/03/2023</a:t>
            </a:fld>
            <a:endParaRPr lang="fr-FR" noProof="0"/>
          </a:p>
        </p:txBody>
      </p:sp>
      <p:sp>
        <p:nvSpPr>
          <p:cNvPr id="5" name="Espace réservé a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3DDEC2-4816-4932-A4C1-F2D3A44A0D49}" type="datetime1">
              <a:rPr lang="fr-FR" noProof="0" smtClean="0"/>
              <a:t>22/03/2023</a:t>
            </a:fld>
            <a:endParaRPr lang="fr-FR" noProof="0"/>
          </a:p>
        </p:txBody>
      </p:sp>
      <p:sp>
        <p:nvSpPr>
          <p:cNvPr id="5" name="Espace réservé a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F7843B-CE85-4D1F-8CC0-D044757FC283}" type="datetime1">
              <a:rPr lang="fr-FR" noProof="0" smtClean="0"/>
              <a:t>22/03/2023</a:t>
            </a:fld>
            <a:endParaRPr lang="fr-FR" noProof="0"/>
          </a:p>
        </p:txBody>
      </p:sp>
      <p:sp>
        <p:nvSpPr>
          <p:cNvPr id="5" name="Espace réservé a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36E763-58A2-4DB7-8BEC-56F43F326278}" type="datetime1">
              <a:rPr lang="fr-FR" noProof="0" smtClean="0"/>
              <a:t>22/03/2023</a:t>
            </a:fld>
            <a:endParaRPr lang="fr-FR" noProof="0"/>
          </a:p>
        </p:txBody>
      </p:sp>
      <p:sp>
        <p:nvSpPr>
          <p:cNvPr id="5" name="Espace réservé a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à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E01416-A2B6-411A-9E8A-3E45F05BC40F}" type="datetime1">
              <a:rPr lang="fr-FR" noProof="0" smtClean="0"/>
              <a:t>22/03/2023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6731B3-7F4D-4772-9C3A-49F819CF6856}" type="datetime1">
              <a:rPr lang="fr-FR" noProof="0" smtClean="0"/>
              <a:t>22/03/2023</a:t>
            </a:fld>
            <a:endParaRPr lang="fr-FR" noProof="0"/>
          </a:p>
        </p:txBody>
      </p:sp>
      <p:sp>
        <p:nvSpPr>
          <p:cNvPr id="8" name="Espace réservé a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à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B070DA-01CF-4BFE-A6E2-333C4A04D74E}" type="datetime1">
              <a:rPr lang="fr-FR" noProof="0" smtClean="0"/>
              <a:t>22/03/2023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9ECC53-48A5-4CEE-9206-CA851ADF3E51}" type="datetime1">
              <a:rPr lang="fr-FR" noProof="0" smtClean="0"/>
              <a:t>22/03/2023</a:t>
            </a:fld>
            <a:endParaRPr lang="fr-FR" noProof="0"/>
          </a:p>
        </p:txBody>
      </p:sp>
      <p:sp>
        <p:nvSpPr>
          <p:cNvPr id="3" name="Espace réservé a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778F6C-6FE2-474D-A3F0-661A2316902B}" type="datetime1">
              <a:rPr lang="fr-FR" noProof="0" smtClean="0"/>
              <a:t>22/03/2023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53FA6A-77C6-47AA-BF52-2897BA8793C6}" type="datetime1">
              <a:rPr lang="fr-FR" noProof="0" smtClean="0"/>
              <a:t>22/03/2023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e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e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e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e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e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e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e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e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e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e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gne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e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e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e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e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e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e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e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e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e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e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e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e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e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e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e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e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e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e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e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e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e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e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e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5D10F8F-F611-4534-927B-E7BD3334945A}" type="datetime1">
              <a:rPr lang="fr-FR" noProof="0" smtClean="0"/>
              <a:t>22/03/2023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e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79" name="Imag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 4" descr="gros plan de circuit imprimé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e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angle avec coins arrondis en diagonale 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e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e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e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e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e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e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e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e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e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e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e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e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e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e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e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e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e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e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fr-FR" b="1" dirty="0"/>
              <a:t>Projet crypto et sécurité des réseaux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/>
              <a:t>DDoS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13D16FB-EE73-93A8-035B-34C5408A49D0}"/>
              </a:ext>
            </a:extLst>
          </p:cNvPr>
          <p:cNvSpPr txBox="1"/>
          <p:nvPr/>
        </p:nvSpPr>
        <p:spPr>
          <a:xfrm>
            <a:off x="3613" y="5904971"/>
            <a:ext cx="2915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THILAHENDRAN Thinujan</a:t>
            </a:r>
          </a:p>
          <a:p>
            <a:r>
              <a:rPr lang="fr-FR" dirty="0"/>
              <a:t>YHIA </a:t>
            </a:r>
            <a:r>
              <a:rPr lang="fr-FR" dirty="0" err="1"/>
              <a:t>Ounas</a:t>
            </a:r>
            <a:br>
              <a:rPr lang="fr-FR" dirty="0"/>
            </a:br>
            <a:r>
              <a:rPr lang="fr-FR" dirty="0"/>
              <a:t>KOURBANHOUSSEN Idriss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2B40B6-CADF-0D0C-4E59-0130C638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Attaques DDoS connues :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70DD02-757D-201C-916A-E20A4BF79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9865"/>
            <a:ext cx="9905999" cy="3541714"/>
          </a:xfrm>
        </p:spPr>
        <p:txBody>
          <a:bodyPr/>
          <a:lstStyle/>
          <a:p>
            <a:r>
              <a:rPr lang="fr-FR" dirty="0"/>
              <a:t>L’attaque contre Google :</a:t>
            </a:r>
          </a:p>
          <a:p>
            <a:pPr marL="0" indent="0">
              <a:buNone/>
            </a:pPr>
            <a:r>
              <a:rPr lang="fr-FR" dirty="0"/>
              <a:t>En 2017, google à </a:t>
            </a:r>
            <a:r>
              <a:rPr lang="fr-FR"/>
              <a:t>été victime d’une </a:t>
            </a:r>
            <a:r>
              <a:rPr lang="fr-FR" dirty="0"/>
              <a:t>attaque de </a:t>
            </a:r>
            <a:r>
              <a:rPr lang="fr-FR"/>
              <a:t>grande envergure.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La plus grande attaque de bande passante connu par Google.</a:t>
            </a:r>
          </a:p>
          <a:p>
            <a:pPr marL="0" indent="0">
              <a:buNone/>
            </a:pPr>
            <a:r>
              <a:rPr lang="fr-FR" dirty="0"/>
              <a:t>Provenant de plusieurs FAI chinois.</a:t>
            </a:r>
          </a:p>
          <a:p>
            <a:pPr marL="0" indent="0">
              <a:buNone/>
            </a:pPr>
            <a:r>
              <a:rPr lang="fr-FR" dirty="0"/>
              <a:t>Milliers d’adresse IP appartenant à Google.</a:t>
            </a:r>
          </a:p>
          <a:p>
            <a:pPr marL="0" indent="0">
              <a:buNone/>
            </a:pPr>
            <a:r>
              <a:rPr lang="fr-FR" dirty="0"/>
              <a:t>Atteint 2,5 </a:t>
            </a:r>
            <a:r>
              <a:rPr lang="fr-FR" dirty="0" err="1"/>
              <a:t>Tbps</a:t>
            </a:r>
            <a:r>
              <a:rPr lang="fr-FR" dirty="0"/>
              <a:t>, 4 fois plus que la 2</a:t>
            </a:r>
            <a:r>
              <a:rPr lang="fr-FR" baseline="30000" dirty="0"/>
              <a:t>ème</a:t>
            </a:r>
            <a:r>
              <a:rPr lang="fr-FR" dirty="0"/>
              <a:t> plus grande attaque avec 623 </a:t>
            </a:r>
            <a:r>
              <a:rPr lang="fr-FR" dirty="0" err="1"/>
              <a:t>Gbps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148" name="Picture 4" descr="Logo Google PNG transparents - StickPNG">
            <a:extLst>
              <a:ext uri="{FF2B5EF4-FFF2-40B4-BE49-F238E27FC236}">
                <a16:creationId xmlns:a16="http://schemas.microsoft.com/office/drawing/2014/main" id="{82D64E13-87FE-109D-1AB5-E3DC06D52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590" y="5122098"/>
            <a:ext cx="4943228" cy="167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4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126C24-BF59-CA1A-7960-EC9E8D21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Attaques DDoS les plus connues :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381E10-092B-BAAD-1B78-9ACBC81F1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90157"/>
            <a:ext cx="9905999" cy="3541714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L’attaque contre Dyn :</a:t>
            </a:r>
          </a:p>
          <a:p>
            <a:pPr marL="0" indent="0">
              <a:buNone/>
            </a:pPr>
            <a:r>
              <a:rPr lang="fr-FR" dirty="0"/>
              <a:t>En 2016, important fournisseur de DNS a connu une attaque dévastatrice.</a:t>
            </a:r>
          </a:p>
          <a:p>
            <a:pPr marL="0" indent="0">
              <a:buNone/>
            </a:pPr>
            <a:r>
              <a:rPr lang="fr-FR" dirty="0"/>
              <a:t>Perturbant de nombreux sites importants tels : </a:t>
            </a:r>
            <a:r>
              <a:rPr lang="fr-FR" dirty="0" err="1"/>
              <a:t>AirBnb</a:t>
            </a:r>
            <a:r>
              <a:rPr lang="fr-FR" dirty="0"/>
              <a:t>, Netflix, </a:t>
            </a:r>
            <a:r>
              <a:rPr lang="fr-FR" dirty="0" err="1"/>
              <a:t>Paypal</a:t>
            </a:r>
            <a:r>
              <a:rPr lang="fr-FR" dirty="0"/>
              <a:t>, Visa, Amazon (total 67 services).</a:t>
            </a:r>
          </a:p>
          <a:p>
            <a:pPr marL="0" indent="0">
              <a:buNone/>
            </a:pPr>
            <a:r>
              <a:rPr lang="fr-FR" dirty="0"/>
              <a:t>En utilisant Mirai (botnet d’objet connecté).</a:t>
            </a:r>
          </a:p>
          <a:p>
            <a:pPr marL="0" indent="0">
              <a:buNone/>
            </a:pPr>
            <a:r>
              <a:rPr lang="fr-FR" dirty="0"/>
              <a:t>Une inondation de trafic d’environ 1 </a:t>
            </a:r>
            <a:r>
              <a:rPr lang="fr-FR" dirty="0" err="1"/>
              <a:t>Tbps</a:t>
            </a:r>
            <a:r>
              <a:rPr lang="fr-FR" dirty="0"/>
              <a:t> avec des dizaines de millions d’adresses IP.</a:t>
            </a:r>
          </a:p>
        </p:txBody>
      </p:sp>
      <p:pic>
        <p:nvPicPr>
          <p:cNvPr id="7176" name="Picture 8" descr="DynDNS Logo PNG Transparent &amp; SVG Vector - Freebie Supply">
            <a:extLst>
              <a:ext uri="{FF2B5EF4-FFF2-40B4-BE49-F238E27FC236}">
                <a16:creationId xmlns:a16="http://schemas.microsoft.com/office/drawing/2014/main" id="{B4C0FB1B-4E62-40F5-8DDF-E5D5DC783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546" y="4585067"/>
            <a:ext cx="2155500" cy="214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03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6EA4A-03F1-4BAD-E700-FC3361B88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Comment se protéger des attaques </a:t>
            </a:r>
            <a:r>
              <a:rPr lang="fr-FR" b="1" dirty="0" err="1"/>
              <a:t>ddos</a:t>
            </a:r>
            <a:r>
              <a:rPr lang="fr-FR" b="1" dirty="0"/>
              <a:t> 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15786E-9A0D-3210-28BA-EE2D8F8C4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 le dit Thomas </a:t>
            </a:r>
            <a:r>
              <a:rPr lang="fr-FR" dirty="0" err="1"/>
              <a:t>Longstaff</a:t>
            </a:r>
            <a:r>
              <a:rPr lang="fr-FR" dirty="0"/>
              <a:t> : « la prévention doit plus porter sur le renforcement du niveau de sécurité des machines connectées au réseau que sur la protection des machines cible ».</a:t>
            </a:r>
          </a:p>
          <a:p>
            <a:endParaRPr lang="fr-FR" dirty="0"/>
          </a:p>
        </p:txBody>
      </p:sp>
      <p:pic>
        <p:nvPicPr>
          <p:cNvPr id="8194" name="Picture 2" descr="Tom Longstaff">
            <a:extLst>
              <a:ext uri="{FF2B5EF4-FFF2-40B4-BE49-F238E27FC236}">
                <a16:creationId xmlns:a16="http://schemas.microsoft.com/office/drawing/2014/main" id="{1F8AF943-6E4F-43B8-30AF-712520944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137" y="3760177"/>
            <a:ext cx="2555506" cy="255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oftware Engineering Institute | Carnegie Mellon University | LinkedIn">
            <a:extLst>
              <a:ext uri="{FF2B5EF4-FFF2-40B4-BE49-F238E27FC236}">
                <a16:creationId xmlns:a16="http://schemas.microsoft.com/office/drawing/2014/main" id="{20495655-DC5B-37C0-2D9C-4DE50BA3C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221" y="3760177"/>
            <a:ext cx="2555505" cy="255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86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F6D9A-E97D-909A-A12D-408F0781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4071"/>
            <a:ext cx="9905998" cy="1478570"/>
          </a:xfrm>
        </p:spPr>
        <p:txBody>
          <a:bodyPr/>
          <a:lstStyle/>
          <a:p>
            <a:r>
              <a:rPr lang="fr-FR" b="1" dirty="0"/>
              <a:t>Comment se protéger des attaques </a:t>
            </a:r>
            <a:r>
              <a:rPr lang="fr-FR" b="1" dirty="0" err="1"/>
              <a:t>ddos</a:t>
            </a:r>
            <a:r>
              <a:rPr lang="fr-FR" b="1" dirty="0"/>
              <a:t> 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92D5AA-B069-C0F2-DB54-BCAA438D5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82331"/>
            <a:ext cx="9905999" cy="5329484"/>
          </a:xfrm>
        </p:spPr>
        <p:txBody>
          <a:bodyPr>
            <a:normAutofit lnSpcReduction="10000"/>
          </a:bodyPr>
          <a:lstStyle/>
          <a:p>
            <a:r>
              <a:rPr lang="fr-FR" dirty="0"/>
              <a:t>Solutions préventives :</a:t>
            </a:r>
          </a:p>
          <a:p>
            <a:pPr>
              <a:buFontTx/>
              <a:buChar char="-"/>
            </a:pPr>
            <a:r>
              <a:rPr lang="fr-FR" dirty="0"/>
              <a:t>Évaluer la vulnérabilité du réseau</a:t>
            </a:r>
          </a:p>
          <a:p>
            <a:pPr>
              <a:buFontTx/>
              <a:buChar char="-"/>
            </a:pPr>
            <a:r>
              <a:rPr lang="fr-FR" dirty="0"/>
              <a:t>Savoir ce qu’est un trafic normal et anormal</a:t>
            </a:r>
          </a:p>
          <a:p>
            <a:pPr>
              <a:buFontTx/>
              <a:buChar char="-"/>
            </a:pPr>
            <a:r>
              <a:rPr lang="fr-FR" dirty="0"/>
              <a:t>Paramétrer correctement le pare-feu</a:t>
            </a:r>
          </a:p>
          <a:p>
            <a:pPr>
              <a:buFontTx/>
              <a:buChar char="-"/>
            </a:pPr>
            <a:r>
              <a:rPr lang="fr-FR" dirty="0"/>
              <a:t>Installer des solutions cloud </a:t>
            </a:r>
          </a:p>
          <a:p>
            <a:pPr>
              <a:buFontTx/>
              <a:buChar char="-"/>
            </a:pPr>
            <a:r>
              <a:rPr lang="fr-FR" dirty="0"/>
              <a:t>Mettre en place un serveur tampon</a:t>
            </a:r>
          </a:p>
          <a:p>
            <a:pPr>
              <a:buFontTx/>
              <a:buChar char="-"/>
            </a:pPr>
            <a:r>
              <a:rPr lang="fr-FR" dirty="0"/>
              <a:t>L’utilisation d’astuces anti-robot, (CAPTCHA)…</a:t>
            </a:r>
          </a:p>
          <a:p>
            <a:pPr>
              <a:buFontTx/>
              <a:buChar char="-"/>
            </a:pPr>
            <a:r>
              <a:rPr lang="fr-FR" dirty="0"/>
              <a:t>Faire régulièrement des sauvegardes des données</a:t>
            </a:r>
          </a:p>
          <a:p>
            <a:pPr>
              <a:buFontTx/>
              <a:buChar char="-"/>
            </a:pPr>
            <a:r>
              <a:rPr lang="fr-FR" dirty="0"/>
              <a:t>Éduquer les utilisateurs à la bonne pratique et l’utilisation de systèmes de sécurité</a:t>
            </a:r>
          </a:p>
          <a:p>
            <a:pPr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676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99979-1961-2952-4A51-277B8E858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629"/>
            <a:ext cx="9905998" cy="1478570"/>
          </a:xfrm>
        </p:spPr>
        <p:txBody>
          <a:bodyPr/>
          <a:lstStyle/>
          <a:p>
            <a:r>
              <a:rPr lang="fr-FR" b="1" dirty="0"/>
              <a:t>SYN flood 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300900-4CD2-8C5C-C5D2-CFE90A06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36009"/>
            <a:ext cx="9905999" cy="3541714"/>
          </a:xfrm>
        </p:spPr>
        <p:txBody>
          <a:bodyPr/>
          <a:lstStyle/>
          <a:p>
            <a:r>
              <a:rPr lang="fr-FR" dirty="0"/>
              <a:t>Pour se connecter aux applications Internet, il faut le protocole de contrôle de transmissions (TCP). </a:t>
            </a:r>
          </a:p>
          <a:p>
            <a:r>
              <a:rPr lang="fr-FR" dirty="0"/>
              <a:t>Etablissement d’une connexion TCP en 3 étapes « </a:t>
            </a:r>
            <a:r>
              <a:rPr lang="fr-FR" dirty="0" err="1"/>
              <a:t>Three-way</a:t>
            </a:r>
            <a:r>
              <a:rPr lang="fr-FR" dirty="0"/>
              <a:t> Handshake »</a:t>
            </a:r>
          </a:p>
        </p:txBody>
      </p:sp>
      <p:pic>
        <p:nvPicPr>
          <p:cNvPr id="9218" name="Picture 2" descr="What is a Three-Way Handshake? - Definition from Techopedia">
            <a:extLst>
              <a:ext uri="{FF2B5EF4-FFF2-40B4-BE49-F238E27FC236}">
                <a16:creationId xmlns:a16="http://schemas.microsoft.com/office/drawing/2014/main" id="{69319A2A-08B7-9BAA-51AD-3A3EA4353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4" t="10035" r="8193" b="24674"/>
          <a:stretch/>
        </p:blipFill>
        <p:spPr bwMode="auto">
          <a:xfrm>
            <a:off x="3393724" y="2643972"/>
            <a:ext cx="5547692" cy="401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YN flood : variantes d'attaques et mesures de protection - IONOS">
            <a:extLst>
              <a:ext uri="{FF2B5EF4-FFF2-40B4-BE49-F238E27FC236}">
                <a16:creationId xmlns:a16="http://schemas.microsoft.com/office/drawing/2014/main" id="{DE59FCFC-0221-AAEA-91A6-6C50732D1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67" y="2580662"/>
            <a:ext cx="7253888" cy="408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00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30DBD4-2174-D71B-E9B7-DE0B1686A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22591"/>
            <a:ext cx="9905998" cy="1478570"/>
          </a:xfrm>
        </p:spPr>
        <p:txBody>
          <a:bodyPr/>
          <a:lstStyle/>
          <a:p>
            <a:r>
              <a:rPr lang="fr-FR" b="1" dirty="0"/>
              <a:t>ICMP flood :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5B5029-C2D7-9C36-62A8-8B5E9ECA5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50241"/>
            <a:ext cx="9905999" cy="3541714"/>
          </a:xfrm>
        </p:spPr>
        <p:txBody>
          <a:bodyPr/>
          <a:lstStyle/>
          <a:p>
            <a:r>
              <a:rPr lang="fr-FR" dirty="0"/>
              <a:t>Internet Control Message Protocol : protocole de rapport d’erreur</a:t>
            </a:r>
          </a:p>
          <a:p>
            <a:r>
              <a:rPr lang="fr-FR" dirty="0"/>
              <a:t>« Pinguer » un site Web ou un autre ordinateur pour vérifier l’accès.</a:t>
            </a:r>
          </a:p>
          <a:p>
            <a:r>
              <a:rPr lang="fr-FR" dirty="0"/>
              <a:t>Inondation ping : déluge de requête ping</a:t>
            </a:r>
          </a:p>
        </p:txBody>
      </p:sp>
      <p:pic>
        <p:nvPicPr>
          <p:cNvPr id="10244" name="Picture 4" descr="Ping (ICMP) flood DDoS attack | Cloudflare">
            <a:extLst>
              <a:ext uri="{FF2B5EF4-FFF2-40B4-BE49-F238E27FC236}">
                <a16:creationId xmlns:a16="http://schemas.microsoft.com/office/drawing/2014/main" id="{63A3B339-B854-12F6-1798-4E6DA683C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696" y="2916378"/>
            <a:ext cx="5910607" cy="394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67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5C33E-C542-6168-A3AD-26D5893DC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7431"/>
            <a:ext cx="9905998" cy="1478570"/>
          </a:xfrm>
        </p:spPr>
        <p:txBody>
          <a:bodyPr anchor="ctr">
            <a:normAutofit/>
          </a:bodyPr>
          <a:lstStyle/>
          <a:p>
            <a:r>
              <a:rPr lang="fr-FR" b="1" dirty="0"/>
              <a:t>SLOWLORIS :</a:t>
            </a:r>
          </a:p>
        </p:txBody>
      </p:sp>
      <p:pic>
        <p:nvPicPr>
          <p:cNvPr id="2056" name="Picture 8" descr="Attaque DDoS Slowloris | Cloudflare">
            <a:extLst>
              <a:ext uri="{FF2B5EF4-FFF2-40B4-BE49-F238E27FC236}">
                <a16:creationId xmlns:a16="http://schemas.microsoft.com/office/drawing/2014/main" id="{0981C7CC-5D56-92BB-C4D5-97D31BEFD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044" y="1786001"/>
            <a:ext cx="5718368" cy="419227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68BBA9-AA33-3974-E128-F10E3922F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2730"/>
            <a:ext cx="5630159" cy="439641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fr-FR" dirty="0"/>
              <a:t>Programme d’attaque au niveau de la couche 7 (application)</a:t>
            </a:r>
          </a:p>
          <a:p>
            <a:pPr>
              <a:lnSpc>
                <a:spcPct val="110000"/>
              </a:lnSpc>
            </a:pPr>
            <a:r>
              <a:rPr lang="fr-FR" dirty="0"/>
              <a:t>Utilisation des requêtes HTTP</a:t>
            </a:r>
          </a:p>
          <a:p>
            <a:pPr>
              <a:lnSpc>
                <a:spcPct val="110000"/>
              </a:lnSpc>
            </a:pPr>
            <a:r>
              <a:rPr lang="fr-FR" dirty="0"/>
              <a:t>Ouvrir des connexions et maintenir ses connexions aussi longtemps possibles.</a:t>
            </a:r>
          </a:p>
          <a:p>
            <a:pPr>
              <a:lnSpc>
                <a:spcPct val="110000"/>
              </a:lnSpc>
            </a:pPr>
            <a:r>
              <a:rPr lang="fr-FR" dirty="0"/>
              <a:t>Nombre limité de threads pour gérer les connexions simultanées.</a:t>
            </a:r>
          </a:p>
          <a:p>
            <a:pPr>
              <a:lnSpc>
                <a:spcPct val="110000"/>
              </a:lnSpc>
            </a:pPr>
            <a:r>
              <a:rPr lang="fr-FR" dirty="0"/>
              <a:t>Nombre maximal de connexion dépassé = saturation du serveur.</a:t>
            </a:r>
          </a:p>
          <a:p>
            <a:pPr marL="0" indent="0">
              <a:lnSpc>
                <a:spcPct val="110000"/>
              </a:lnSpc>
              <a:buNone/>
            </a:pPr>
            <a:endParaRPr lang="fr-FR" sz="1900" dirty="0"/>
          </a:p>
          <a:p>
            <a:pPr>
              <a:lnSpc>
                <a:spcPct val="110000"/>
              </a:lnSpc>
            </a:pPr>
            <a:endParaRPr lang="fr-FR" sz="1900" dirty="0"/>
          </a:p>
        </p:txBody>
      </p:sp>
    </p:spTree>
    <p:extLst>
      <p:ext uri="{BB962C8B-B14F-4D97-AF65-F5344CB8AC3E}">
        <p14:creationId xmlns:p14="http://schemas.microsoft.com/office/powerpoint/2010/main" val="105997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A5D01-72A5-949A-DBEA-AAAF5C2BA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800" b="1" dirty="0"/>
              <a:t>Démonstrations</a:t>
            </a:r>
          </a:p>
        </p:txBody>
      </p:sp>
    </p:spTree>
    <p:extLst>
      <p:ext uri="{BB962C8B-B14F-4D97-AF65-F5344CB8AC3E}">
        <p14:creationId xmlns:p14="http://schemas.microsoft.com/office/powerpoint/2010/main" val="213614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C67E55-65B0-61E5-2586-1B1132C3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800" b="1" dirty="0"/>
              <a:t>SYN </a:t>
            </a:r>
            <a:r>
              <a:rPr lang="fr-FR" sz="4800" b="1" dirty="0" err="1"/>
              <a:t>fLOOD</a:t>
            </a:r>
            <a:endParaRPr lang="fr-FR" sz="4800" b="1" dirty="0"/>
          </a:p>
        </p:txBody>
      </p:sp>
      <p:pic>
        <p:nvPicPr>
          <p:cNvPr id="3" name="DDoS-SynFlood">
            <a:hlinkClick r:id="" action="ppaction://media"/>
            <a:extLst>
              <a:ext uri="{FF2B5EF4-FFF2-40B4-BE49-F238E27FC236}">
                <a16:creationId xmlns:a16="http://schemas.microsoft.com/office/drawing/2014/main" id="{BAF30B6E-C15E-DD28-FD9A-AB0CF46D0D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5107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2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3E99543-C487-E3C9-0F73-D25A02B4D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800" b="1" dirty="0" err="1"/>
              <a:t>Icmp</a:t>
            </a:r>
            <a:r>
              <a:rPr lang="fr-FR" sz="4800" b="1" dirty="0"/>
              <a:t> </a:t>
            </a:r>
            <a:r>
              <a:rPr lang="fr-FR" sz="4800" b="1" dirty="0" err="1"/>
              <a:t>fLOOD</a:t>
            </a:r>
            <a:endParaRPr lang="fr-FR" sz="4800" b="1" dirty="0"/>
          </a:p>
        </p:txBody>
      </p:sp>
      <p:pic>
        <p:nvPicPr>
          <p:cNvPr id="5" name="DDoS-ICMPFlood">
            <a:hlinkClick r:id="" action="ppaction://media"/>
            <a:extLst>
              <a:ext uri="{FF2B5EF4-FFF2-40B4-BE49-F238E27FC236}">
                <a16:creationId xmlns:a16="http://schemas.microsoft.com/office/drawing/2014/main" id="{36A112BF-E0BC-670B-3D6F-5EE04F729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4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 descr="gros plan de circuit imprim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385606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fr-FR" sz="3200" b="1" dirty="0"/>
              <a:t>SOMMAIRE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1619760"/>
            <a:ext cx="4162807" cy="4712030"/>
          </a:xfrm>
        </p:spPr>
        <p:txBody>
          <a:bodyPr rtlCol="0">
            <a:normAutofit fontScale="92500" lnSpcReduction="10000"/>
          </a:bodyPr>
          <a:lstStyle/>
          <a:p>
            <a:pPr rtl="0">
              <a:lnSpc>
                <a:spcPct val="110000"/>
              </a:lnSpc>
            </a:pPr>
            <a:r>
              <a:rPr lang="fr-FR" dirty="0"/>
              <a:t>Qu’est ce qu’une attaque </a:t>
            </a:r>
            <a:r>
              <a:rPr lang="fr-FR" dirty="0" err="1"/>
              <a:t>DoS</a:t>
            </a:r>
            <a:r>
              <a:rPr lang="fr-FR" dirty="0"/>
              <a:t>/DDoS ?</a:t>
            </a:r>
          </a:p>
          <a:p>
            <a:pPr rtl="0">
              <a:lnSpc>
                <a:spcPct val="110000"/>
              </a:lnSpc>
            </a:pPr>
            <a:r>
              <a:rPr lang="fr-FR" dirty="0"/>
              <a:t>Comment fonctionne une attaque DDoS ?</a:t>
            </a:r>
          </a:p>
          <a:p>
            <a:pPr rtl="0">
              <a:lnSpc>
                <a:spcPct val="110000"/>
              </a:lnSpc>
            </a:pPr>
            <a:r>
              <a:rPr lang="fr-FR" dirty="0"/>
              <a:t>Type d’attaques DDoS</a:t>
            </a:r>
          </a:p>
          <a:p>
            <a:pPr rtl="0">
              <a:lnSpc>
                <a:spcPct val="110000"/>
              </a:lnSpc>
            </a:pPr>
            <a:r>
              <a:rPr lang="fr-FR" dirty="0"/>
              <a:t>Les attaques DDoS connues</a:t>
            </a:r>
          </a:p>
          <a:p>
            <a:pPr rtl="0">
              <a:lnSpc>
                <a:spcPct val="110000"/>
              </a:lnSpc>
            </a:pPr>
            <a:r>
              <a:rPr lang="fr-FR" dirty="0"/>
              <a:t>Comment se protéger des attaques DDoS ?</a:t>
            </a:r>
          </a:p>
          <a:p>
            <a:pPr rtl="0">
              <a:lnSpc>
                <a:spcPct val="110000"/>
              </a:lnSpc>
            </a:pPr>
            <a:r>
              <a:rPr lang="fr-FR" dirty="0"/>
              <a:t>SYN flood</a:t>
            </a:r>
          </a:p>
          <a:p>
            <a:pPr rtl="0">
              <a:lnSpc>
                <a:spcPct val="110000"/>
              </a:lnSpc>
            </a:pPr>
            <a:r>
              <a:rPr lang="fr-FR" dirty="0"/>
              <a:t>ICMP flood</a:t>
            </a:r>
          </a:p>
          <a:p>
            <a:pPr rtl="0">
              <a:lnSpc>
                <a:spcPct val="110000"/>
              </a:lnSpc>
            </a:pPr>
            <a:r>
              <a:rPr lang="fr-FR" dirty="0" err="1"/>
              <a:t>Slowloris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A4F5A1A-D43D-87E6-D67A-EADAAB15A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800" b="1" dirty="0" err="1"/>
              <a:t>slowloris</a:t>
            </a:r>
            <a:endParaRPr lang="fr-FR" sz="4800" b="1" dirty="0"/>
          </a:p>
        </p:txBody>
      </p:sp>
      <p:pic>
        <p:nvPicPr>
          <p:cNvPr id="5" name="DDoS-SlowLoris">
            <a:hlinkClick r:id="" action="ppaction://media"/>
            <a:extLst>
              <a:ext uri="{FF2B5EF4-FFF2-40B4-BE49-F238E27FC236}">
                <a16:creationId xmlns:a16="http://schemas.microsoft.com/office/drawing/2014/main" id="{5D20C696-A3C5-3623-F3D9-7B1E8C631B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6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68C3A1D-65B5-7669-F555-0688E65E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800" b="1" dirty="0"/>
              <a:t>FIN</a:t>
            </a:r>
            <a:br>
              <a:rPr lang="fr-FR" sz="4800" b="1" dirty="0"/>
            </a:br>
            <a:r>
              <a:rPr lang="fr-FR" sz="4800" b="1" dirty="0"/>
              <a:t>Merci de nous avoir écouté</a:t>
            </a:r>
          </a:p>
        </p:txBody>
      </p:sp>
    </p:spTree>
    <p:extLst>
      <p:ext uri="{BB962C8B-B14F-4D97-AF65-F5344CB8AC3E}">
        <p14:creationId xmlns:p14="http://schemas.microsoft.com/office/powerpoint/2010/main" val="26606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AF177-25CF-A4FB-961E-6D453EDC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fr-FR" b="1" dirty="0"/>
              <a:t>Qu’est ce qu’une attaque </a:t>
            </a:r>
            <a:r>
              <a:rPr lang="fr-FR" b="1" dirty="0" err="1"/>
              <a:t>DoS</a:t>
            </a:r>
            <a:r>
              <a:rPr lang="fr-FR" b="1" dirty="0"/>
              <a:t>/</a:t>
            </a:r>
            <a:r>
              <a:rPr lang="fr-FR" b="1" dirty="0" err="1"/>
              <a:t>DDOs</a:t>
            </a:r>
            <a:r>
              <a:rPr lang="fr-FR" b="1" dirty="0"/>
              <a:t> ?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72FE9B13-9A4E-01BE-76C1-F0DC8385A4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3457" y="2097088"/>
            <a:ext cx="6150634" cy="3312545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Inonder des serveurs </a:t>
            </a:r>
            <a:r>
              <a:rPr lang="en-US" dirty="0" err="1"/>
              <a:t>ou</a:t>
            </a:r>
            <a:r>
              <a:rPr lang="en-US" dirty="0"/>
              <a:t> systems </a:t>
            </a:r>
            <a:r>
              <a:rPr lang="en-US" dirty="0" err="1"/>
              <a:t>informatiques</a:t>
            </a:r>
            <a:r>
              <a:rPr lang="en-US" dirty="0"/>
              <a:t> d’un grand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requêtes</a:t>
            </a:r>
            <a:r>
              <a:rPr lang="en-US" dirty="0"/>
              <a:t> </a:t>
            </a:r>
            <a:r>
              <a:rPr lang="en-US" dirty="0" err="1"/>
              <a:t>jusqu’à</a:t>
            </a:r>
            <a:r>
              <a:rPr lang="en-US" dirty="0"/>
              <a:t> </a:t>
            </a:r>
            <a:r>
              <a:rPr lang="en-US" dirty="0" err="1"/>
              <a:t>l’indisponibilité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 : un </a:t>
            </a:r>
            <a:r>
              <a:rPr lang="en-US" dirty="0" err="1"/>
              <a:t>seul</a:t>
            </a:r>
            <a:r>
              <a:rPr lang="en-US" dirty="0"/>
              <a:t> point de </a:t>
            </a:r>
            <a:r>
              <a:rPr lang="en-US" dirty="0" err="1"/>
              <a:t>départ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DDoS : </a:t>
            </a:r>
            <a:r>
              <a:rPr lang="en-US" dirty="0" err="1"/>
              <a:t>lancée</a:t>
            </a:r>
            <a:r>
              <a:rPr lang="en-US" dirty="0"/>
              <a:t> de façon </a:t>
            </a:r>
            <a:r>
              <a:rPr lang="en-US" dirty="0" err="1"/>
              <a:t>orchestrée</a:t>
            </a:r>
            <a:r>
              <a:rPr lang="en-US" dirty="0"/>
              <a:t> </a:t>
            </a:r>
            <a:r>
              <a:rPr lang="en-US" dirty="0" err="1"/>
              <a:t>depuis</a:t>
            </a:r>
            <a:r>
              <a:rPr lang="en-US" dirty="0"/>
              <a:t> de </a:t>
            </a:r>
            <a:r>
              <a:rPr lang="en-US" dirty="0" err="1"/>
              <a:t>multpiples</a:t>
            </a:r>
            <a:r>
              <a:rPr lang="en-US" dirty="0"/>
              <a:t> </a:t>
            </a:r>
            <a:r>
              <a:rPr lang="en-US" dirty="0" err="1"/>
              <a:t>ordinateurs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temps.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 </a:t>
            </a:r>
            <a:r>
              <a:rPr lang="en-US" dirty="0" err="1"/>
              <a:t>embouteillage</a:t>
            </a:r>
            <a:r>
              <a:rPr lang="en-US" dirty="0"/>
              <a:t> </a:t>
            </a:r>
            <a:r>
              <a:rPr lang="en-US" dirty="0" err="1"/>
              <a:t>inattendu</a:t>
            </a:r>
            <a:r>
              <a:rPr lang="en-US" dirty="0"/>
              <a:t> </a:t>
            </a:r>
            <a:r>
              <a:rPr lang="en-US" dirty="0" err="1"/>
              <a:t>causé</a:t>
            </a:r>
            <a:r>
              <a:rPr lang="en-US" dirty="0"/>
              <a:t> par des </a:t>
            </a:r>
            <a:r>
              <a:rPr lang="en-US" dirty="0" err="1"/>
              <a:t>centaines</a:t>
            </a:r>
            <a:r>
              <a:rPr lang="en-US" dirty="0"/>
              <a:t> de </a:t>
            </a:r>
            <a:r>
              <a:rPr lang="en-US" dirty="0" err="1"/>
              <a:t>fausses</a:t>
            </a:r>
            <a:r>
              <a:rPr lang="en-US" dirty="0"/>
              <a:t> </a:t>
            </a:r>
            <a:r>
              <a:rPr lang="en-US" dirty="0" err="1"/>
              <a:t>demandes</a:t>
            </a:r>
            <a:r>
              <a:rPr lang="en-US" dirty="0"/>
              <a:t> de </a:t>
            </a:r>
            <a:r>
              <a:rPr lang="en-US" dirty="0" err="1"/>
              <a:t>covoiurage</a:t>
            </a:r>
            <a:r>
              <a:rPr lang="en-US" dirty="0"/>
              <a:t>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038F33-65C5-B62C-864F-C97C5A87C2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8509" y="2097089"/>
            <a:ext cx="5757838" cy="3238784"/>
          </a:xfrm>
          <a:noFill/>
        </p:spPr>
      </p:pic>
      <p:pic>
        <p:nvPicPr>
          <p:cNvPr id="4098" name="Picture 2" descr="DoS and DDoS attacks">
            <a:extLst>
              <a:ext uri="{FF2B5EF4-FFF2-40B4-BE49-F238E27FC236}">
                <a16:creationId xmlns:a16="http://schemas.microsoft.com/office/drawing/2014/main" id="{7105AB30-9578-5CF3-86DE-8F2B3B1B0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82" y="2351434"/>
            <a:ext cx="5742291" cy="280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49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102E78-1705-1952-B8BA-DF523136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fr-FR" b="1" dirty="0"/>
              <a:t>Comment fonctionne une attaque </a:t>
            </a:r>
            <a:r>
              <a:rPr lang="fr-FR" b="1" dirty="0" err="1"/>
              <a:t>Ddos</a:t>
            </a:r>
            <a:r>
              <a:rPr lang="fr-FR" b="1" dirty="0"/>
              <a:t> ?</a:t>
            </a:r>
          </a:p>
        </p:txBody>
      </p:sp>
      <p:pic>
        <p:nvPicPr>
          <p:cNvPr id="1026" name="Picture 2" descr="Qué es una 'botnet' y cómo puedo prevenirla y evitarla?">
            <a:extLst>
              <a:ext uri="{FF2B5EF4-FFF2-40B4-BE49-F238E27FC236}">
                <a16:creationId xmlns:a16="http://schemas.microsoft.com/office/drawing/2014/main" id="{88DC0F04-368E-2E17-A34A-F4B45784C1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919" y="2249486"/>
            <a:ext cx="6015281" cy="315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Content Placeholder 2">
            <a:extLst>
              <a:ext uri="{FF2B5EF4-FFF2-40B4-BE49-F238E27FC236}">
                <a16:creationId xmlns:a16="http://schemas.microsoft.com/office/drawing/2014/main" id="{5F42DEAB-DC38-6552-1FA6-A2E097D4D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5705764" cy="3541714"/>
          </a:xfrm>
        </p:spPr>
        <p:txBody>
          <a:bodyPr>
            <a:normAutofit/>
          </a:bodyPr>
          <a:lstStyle/>
          <a:p>
            <a:r>
              <a:rPr lang="en-US" dirty="0" err="1"/>
              <a:t>Réseaux</a:t>
            </a:r>
            <a:r>
              <a:rPr lang="en-US" dirty="0"/>
              <a:t> </a:t>
            </a:r>
            <a:r>
              <a:rPr lang="en-US" dirty="0" err="1"/>
              <a:t>constitués</a:t>
            </a:r>
            <a:r>
              <a:rPr lang="en-US" dirty="0"/>
              <a:t> machines </a:t>
            </a:r>
            <a:r>
              <a:rPr lang="en-US" dirty="0" err="1"/>
              <a:t>connectés</a:t>
            </a:r>
            <a:r>
              <a:rPr lang="en-US" dirty="0"/>
              <a:t> à Internet et </a:t>
            </a:r>
            <a:r>
              <a:rPr lang="en-US" dirty="0" err="1"/>
              <a:t>infecté</a:t>
            </a:r>
            <a:r>
              <a:rPr lang="en-US" dirty="0"/>
              <a:t> par un malware (botnet).</a:t>
            </a:r>
          </a:p>
          <a:p>
            <a:r>
              <a:rPr lang="en-US" dirty="0"/>
              <a:t>Le pirate </a:t>
            </a:r>
            <a:r>
              <a:rPr lang="en-US" dirty="0" err="1"/>
              <a:t>envoie</a:t>
            </a:r>
            <a:r>
              <a:rPr lang="en-US" dirty="0"/>
              <a:t> des instructions à distances à </a:t>
            </a:r>
            <a:r>
              <a:rPr lang="en-US" dirty="0" err="1"/>
              <a:t>chaque</a:t>
            </a:r>
            <a:r>
              <a:rPr lang="en-US" dirty="0"/>
              <a:t> bot.</a:t>
            </a:r>
          </a:p>
          <a:p>
            <a:r>
              <a:rPr lang="en-US" dirty="0" err="1"/>
              <a:t>Chaque</a:t>
            </a:r>
            <a:r>
              <a:rPr lang="en-US" dirty="0"/>
              <a:t> bot </a:t>
            </a:r>
            <a:r>
              <a:rPr lang="en-US" dirty="0" err="1"/>
              <a:t>envoie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requête</a:t>
            </a:r>
            <a:r>
              <a:rPr lang="en-US" dirty="0"/>
              <a:t> </a:t>
            </a:r>
            <a:r>
              <a:rPr lang="en-US" dirty="0" err="1"/>
              <a:t>jusqu’à</a:t>
            </a:r>
            <a:r>
              <a:rPr lang="en-US" dirty="0"/>
              <a:t> </a:t>
            </a:r>
            <a:r>
              <a:rPr lang="en-US" dirty="0" err="1"/>
              <a:t>provoquer</a:t>
            </a:r>
            <a:r>
              <a:rPr lang="en-US" dirty="0"/>
              <a:t> la saturation des services </a:t>
            </a:r>
            <a:r>
              <a:rPr lang="en-US" dirty="0" err="1"/>
              <a:t>ciblés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89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9EF7E6-6FDA-431F-CDD7-D9A43F151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9153"/>
            <a:ext cx="9905998" cy="1478570"/>
          </a:xfrm>
        </p:spPr>
        <p:txBody>
          <a:bodyPr/>
          <a:lstStyle/>
          <a:p>
            <a:r>
              <a:rPr lang="fr-FR" b="1" dirty="0"/>
              <a:t>TYPE D’attaques DDoS :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DC798A0-18EF-D9F3-93BF-A0825A1DD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Attaque volumétrique</a:t>
            </a:r>
          </a:p>
          <a:p>
            <a:r>
              <a:rPr lang="fr-FR" dirty="0"/>
              <a:t>Attaque de protocole</a:t>
            </a:r>
          </a:p>
          <a:p>
            <a:r>
              <a:rPr lang="fr-FR" dirty="0"/>
              <a:t>Attaque d’application</a:t>
            </a:r>
          </a:p>
        </p:txBody>
      </p:sp>
      <p:pic>
        <p:nvPicPr>
          <p:cNvPr id="14338" name="Picture 2" descr="DDOS Protection PNG Images - PNG All">
            <a:extLst>
              <a:ext uri="{FF2B5EF4-FFF2-40B4-BE49-F238E27FC236}">
                <a16:creationId xmlns:a16="http://schemas.microsoft.com/office/drawing/2014/main" id="{78C5AFD5-89EF-E035-61B3-336AF4C8A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556" y="1489779"/>
            <a:ext cx="7840334" cy="470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11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D89DDB-CA19-4921-2D48-56843197F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225"/>
            <a:ext cx="9905998" cy="1478570"/>
          </a:xfrm>
        </p:spPr>
        <p:txBody>
          <a:bodyPr/>
          <a:lstStyle/>
          <a:p>
            <a:r>
              <a:rPr lang="fr-FR" b="1" dirty="0"/>
              <a:t>Attaque volumétrique :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9BD6AB-15DC-A9C4-A93D-E2CEB452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01353"/>
            <a:ext cx="5627033" cy="4824333"/>
          </a:xfrm>
        </p:spPr>
        <p:txBody>
          <a:bodyPr>
            <a:normAutofit/>
          </a:bodyPr>
          <a:lstStyle/>
          <a:p>
            <a:r>
              <a:rPr lang="fr-FR" dirty="0"/>
              <a:t>Compte sur le volume, aussi appelé « inondation ».</a:t>
            </a:r>
          </a:p>
          <a:p>
            <a:r>
              <a:rPr lang="fr-FR" dirty="0"/>
              <a:t>Envoyer une grande quantité de petits paquets au botnet</a:t>
            </a:r>
          </a:p>
          <a:p>
            <a:r>
              <a:rPr lang="fr-FR" dirty="0"/>
              <a:t>Des paquets encore plus volumineux à la victime.</a:t>
            </a:r>
          </a:p>
          <a:p>
            <a:r>
              <a:rPr lang="fr-FR" dirty="0"/>
              <a:t>Impossible de répondre à ce genre d’attaque par les cibles car surchargées par les connexions Internet…</a:t>
            </a:r>
          </a:p>
        </p:txBody>
      </p:sp>
      <p:pic>
        <p:nvPicPr>
          <p:cNvPr id="11266" name="Picture 2" descr="Qu'est-ce qu'une attaque DDoS ? Comment se protéger contre les attaques  DDoS ? | OVHcloud">
            <a:extLst>
              <a:ext uri="{FF2B5EF4-FFF2-40B4-BE49-F238E27FC236}">
                <a16:creationId xmlns:a16="http://schemas.microsoft.com/office/drawing/2014/main" id="{6FB40B14-91BF-5E7F-59CB-D7808CB1E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4" t="547" r="23150" b="3374"/>
          <a:stretch/>
        </p:blipFill>
        <p:spPr bwMode="auto">
          <a:xfrm>
            <a:off x="7145518" y="921946"/>
            <a:ext cx="4246826" cy="501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60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6950FC-059F-B834-D34E-D64B6A98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7019"/>
            <a:ext cx="9905998" cy="1478570"/>
          </a:xfrm>
        </p:spPr>
        <p:txBody>
          <a:bodyPr/>
          <a:lstStyle/>
          <a:p>
            <a:r>
              <a:rPr lang="fr-FR" b="1" dirty="0"/>
              <a:t>Attaque de protocole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2D231C-26C6-7A45-024C-31ADA046A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61463"/>
            <a:ext cx="5155692" cy="5237299"/>
          </a:xfrm>
        </p:spPr>
        <p:txBody>
          <a:bodyPr>
            <a:normAutofit/>
          </a:bodyPr>
          <a:lstStyle/>
          <a:p>
            <a:r>
              <a:rPr lang="fr-FR" dirty="0"/>
              <a:t>Perturber les protocoles utilisés pour la communication réseau en exploitant leurs vulnérabilités.</a:t>
            </a:r>
          </a:p>
          <a:p>
            <a:r>
              <a:rPr lang="fr-FR" dirty="0"/>
              <a:t>Injection de paquets contenant des logiciels malveillants.</a:t>
            </a:r>
          </a:p>
          <a:p>
            <a:r>
              <a:rPr lang="fr-FR" dirty="0"/>
              <a:t>Envoi massif de requêtes.</a:t>
            </a:r>
          </a:p>
          <a:p>
            <a:r>
              <a:rPr lang="fr-FR" dirty="0"/>
              <a:t>Les limites de la taille des paquets ou les problèmes de gestion des sessions.</a:t>
            </a:r>
          </a:p>
        </p:txBody>
      </p:sp>
      <p:pic>
        <p:nvPicPr>
          <p:cNvPr id="12292" name="Picture 4" descr="Qu'est-ce qu'une attaque DDoS ? Comment se protéger contre les attaques  DDoS ? | OVHcloud">
            <a:extLst>
              <a:ext uri="{FF2B5EF4-FFF2-40B4-BE49-F238E27FC236}">
                <a16:creationId xmlns:a16="http://schemas.microsoft.com/office/drawing/2014/main" id="{8DE8F14F-2A64-4E87-A828-E24161656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18556" r="12922" b="16289"/>
          <a:stretch/>
        </p:blipFill>
        <p:spPr bwMode="auto">
          <a:xfrm>
            <a:off x="6297105" y="1845297"/>
            <a:ext cx="5817628" cy="339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5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C579D-19EC-3C80-668F-EE4339D3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8"/>
            <a:ext cx="9905998" cy="1478570"/>
          </a:xfrm>
        </p:spPr>
        <p:txBody>
          <a:bodyPr/>
          <a:lstStyle/>
          <a:p>
            <a:r>
              <a:rPr lang="fr-FR" b="1" dirty="0"/>
              <a:t>Attaque d’application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6F9ECF-D86A-92D0-2A14-A25044613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72478"/>
            <a:ext cx="5353656" cy="4809467"/>
          </a:xfrm>
        </p:spPr>
        <p:txBody>
          <a:bodyPr/>
          <a:lstStyle/>
          <a:p>
            <a:r>
              <a:rPr lang="fr-FR" dirty="0"/>
              <a:t>Couche 7 (application) ou se produisent les requêtes Internet (HTTP)</a:t>
            </a:r>
          </a:p>
          <a:p>
            <a:r>
              <a:rPr lang="fr-FR" dirty="0"/>
              <a:t>Inonder les applications Web de requêtes malveillantes afin de les perturber</a:t>
            </a:r>
          </a:p>
          <a:p>
            <a:r>
              <a:rPr lang="fr-FR" dirty="0"/>
              <a:t>Attaque efficace en raison de leur consommation de ressources de serveur en plus des ressources de réseau.</a:t>
            </a:r>
          </a:p>
          <a:p>
            <a:endParaRPr lang="fr-FR" dirty="0"/>
          </a:p>
        </p:txBody>
      </p:sp>
      <p:pic>
        <p:nvPicPr>
          <p:cNvPr id="13314" name="Picture 2" descr="Qu'est-ce qu'une attaque DDoS ? Comment se protéger contre les attaques  DDoS ? | OVHcloud">
            <a:extLst>
              <a:ext uri="{FF2B5EF4-FFF2-40B4-BE49-F238E27FC236}">
                <a16:creationId xmlns:a16="http://schemas.microsoft.com/office/drawing/2014/main" id="{16693927-D22B-460B-88BF-1370E37E6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" t="14433" r="4488" b="13814"/>
          <a:stretch/>
        </p:blipFill>
        <p:spPr bwMode="auto">
          <a:xfrm>
            <a:off x="5768544" y="1755621"/>
            <a:ext cx="6423456" cy="334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58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009504-FEC7-5548-5F9A-3A21D196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Attaques DDoS connues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87AEF7-2AB2-5FE6-AB8F-AC334F1B5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97001"/>
            <a:ext cx="9905999" cy="3541714"/>
          </a:xfrm>
        </p:spPr>
        <p:txBody>
          <a:bodyPr>
            <a:normAutofit fontScale="92500" lnSpcReduction="20000"/>
          </a:bodyPr>
          <a:lstStyle/>
          <a:p>
            <a:r>
              <a:rPr lang="fr-FR" sz="2600" dirty="0"/>
              <a:t>L’attaque contre </a:t>
            </a:r>
            <a:r>
              <a:rPr lang="fr-FR" sz="2600" dirty="0" err="1"/>
              <a:t>Cloudflare</a:t>
            </a:r>
            <a:r>
              <a:rPr lang="fr-FR" sz="2600" dirty="0"/>
              <a:t> : </a:t>
            </a:r>
          </a:p>
          <a:p>
            <a:pPr marL="0" indent="0">
              <a:buNone/>
            </a:pPr>
            <a:r>
              <a:rPr lang="fr-FR" sz="2600" dirty="0"/>
              <a:t>12/02/2023, cible d’une dizaine d’opération simultanées.</a:t>
            </a:r>
          </a:p>
          <a:p>
            <a:pPr marL="0" indent="0">
              <a:buNone/>
            </a:pPr>
            <a:r>
              <a:rPr lang="fr-FR" sz="2600" dirty="0"/>
              <a:t>Sous le joug de 50-70 millions de requêtes par secondes.</a:t>
            </a:r>
          </a:p>
          <a:p>
            <a:pPr marL="0" indent="0">
              <a:buNone/>
            </a:pPr>
            <a:r>
              <a:rPr lang="fr-FR" sz="2600" dirty="0"/>
              <a:t>Dizains de milliers de bots.</a:t>
            </a:r>
          </a:p>
          <a:p>
            <a:pPr marL="0" indent="0">
              <a:buNone/>
            </a:pPr>
            <a:r>
              <a:rPr lang="fr-FR" sz="2600" dirty="0"/>
              <a:t>Plus de 30 000 adresses IP comptabilisées.</a:t>
            </a:r>
          </a:p>
          <a:p>
            <a:pPr marL="0" indent="0">
              <a:buNone/>
            </a:pPr>
            <a:r>
              <a:rPr lang="fr-FR" sz="2600" dirty="0"/>
              <a:t>Fournisseur de jeux populaires, sociétés de cryptomonnaies, fournisseurs d’hébergement et plateformes de cloud </a:t>
            </a:r>
            <a:r>
              <a:rPr lang="fr-FR" sz="2600" dirty="0" err="1"/>
              <a:t>computing</a:t>
            </a:r>
            <a:r>
              <a:rPr lang="fr-FR" sz="2600" dirty="0"/>
              <a:t>. </a:t>
            </a:r>
          </a:p>
          <a:p>
            <a:endParaRPr lang="fr-FR" dirty="0"/>
          </a:p>
        </p:txBody>
      </p:sp>
      <p:pic>
        <p:nvPicPr>
          <p:cNvPr id="5122" name="Picture 2" descr="Cloudflare Logo et symbole, sens, histoire, PNG, marque">
            <a:extLst>
              <a:ext uri="{FF2B5EF4-FFF2-40B4-BE49-F238E27FC236}">
                <a16:creationId xmlns:a16="http://schemas.microsoft.com/office/drawing/2014/main" id="{6DE074A3-7791-F03E-BBE7-F81EB3313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538" y="3815863"/>
            <a:ext cx="6071462" cy="34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9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38_TF45165253" id="{BFAEBDC5-AC5D-412C-B5CF-7F181FBF9E2B}" vid="{C6695D68-4FDA-4E7A-B1F4-98717A0013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circuit</Template>
  <TotalTime>0</TotalTime>
  <Words>717</Words>
  <Application>Microsoft Office PowerPoint</Application>
  <PresentationFormat>Grand écran</PresentationFormat>
  <Paragraphs>94</Paragraphs>
  <Slides>21</Slides>
  <Notes>2</Notes>
  <HiddenSlides>0</HiddenSlides>
  <MMClips>3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Circuit</vt:lpstr>
      <vt:lpstr>Projet crypto et sécurité des réseaux</vt:lpstr>
      <vt:lpstr>SOMMAIRE :</vt:lpstr>
      <vt:lpstr>Qu’est ce qu’une attaque DoS/DDOs ?</vt:lpstr>
      <vt:lpstr>Comment fonctionne une attaque Ddos ?</vt:lpstr>
      <vt:lpstr>TYPE D’attaques DDoS :</vt:lpstr>
      <vt:lpstr>Attaque volumétrique :</vt:lpstr>
      <vt:lpstr>Attaque de protocole :</vt:lpstr>
      <vt:lpstr>Attaque d’application :</vt:lpstr>
      <vt:lpstr>Attaques DDoS connues :</vt:lpstr>
      <vt:lpstr>Attaques DDoS connues :</vt:lpstr>
      <vt:lpstr>Attaques DDoS les plus connues :</vt:lpstr>
      <vt:lpstr>Comment se protéger des attaques ddos ?</vt:lpstr>
      <vt:lpstr>Comment se protéger des attaques ddos ?</vt:lpstr>
      <vt:lpstr>SYN flood : </vt:lpstr>
      <vt:lpstr>ICMP flood : </vt:lpstr>
      <vt:lpstr>SLOWLORIS :</vt:lpstr>
      <vt:lpstr>Démonstrations</vt:lpstr>
      <vt:lpstr>SYN fLOOD</vt:lpstr>
      <vt:lpstr>Icmp fLOOD</vt:lpstr>
      <vt:lpstr>slowloris</vt:lpstr>
      <vt:lpstr>FIN Merci de nous avoir écouté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crypto et sécurité des réseaux</dc:title>
  <dc:creator>Thinujan THILAHENDRAN</dc:creator>
  <cp:lastModifiedBy>Idriss KOURBANHOUSSEN</cp:lastModifiedBy>
  <cp:revision>25</cp:revision>
  <dcterms:created xsi:type="dcterms:W3CDTF">2023-03-19T04:27:54Z</dcterms:created>
  <dcterms:modified xsi:type="dcterms:W3CDTF">2023-03-22T08:50:03Z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